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8" r:id="rId1"/>
  </p:sldMasterIdLst>
  <p:notesMasterIdLst>
    <p:notesMasterId r:id="rId13"/>
  </p:notesMasterIdLst>
  <p:handoutMasterIdLst>
    <p:handoutMasterId r:id="rId14"/>
  </p:handoutMasterIdLst>
  <p:sldIdLst>
    <p:sldId id="275" r:id="rId2"/>
    <p:sldId id="276" r:id="rId3"/>
    <p:sldId id="285" r:id="rId4"/>
    <p:sldId id="283" r:id="rId5"/>
    <p:sldId id="277" r:id="rId6"/>
    <p:sldId id="279" r:id="rId7"/>
    <p:sldId id="280" r:id="rId8"/>
    <p:sldId id="286" r:id="rId9"/>
    <p:sldId id="281" r:id="rId10"/>
    <p:sldId id="282" r:id="rId11"/>
    <p:sldId id="278" r:id="rId12"/>
  </p:sldIdLst>
  <p:sldSz cx="12192000" cy="6858000"/>
  <p:notesSz cx="6735763" cy="9869488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T Sans" panose="020B0604020202020204" charset="0"/>
      <p:regular r:id="rId19"/>
      <p:bold r:id="rId20"/>
      <p:italic r:id="rId21"/>
      <p:boldItalic r:id="rId22"/>
    </p:embeddedFont>
    <p:embeddedFont>
      <p:font typeface="PT Sans Bold" panose="020B0604020202020204" charset="0"/>
      <p:bold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33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72" autoAdjust="0"/>
    <p:restoredTop sz="93526" autoAdjust="0"/>
  </p:normalViewPr>
  <p:slideViewPr>
    <p:cSldViewPr>
      <p:cViewPr varScale="1">
        <p:scale>
          <a:sx n="108" d="100"/>
          <a:sy n="108" d="100"/>
        </p:scale>
        <p:origin x="654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275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5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6D814F-6E0E-46CE-8517-BB35E06AFC5C}" type="datetimeFigureOut">
              <a:rPr lang="ru-RU" smtClean="0"/>
              <a:t>27.05.2020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374301"/>
            <a:ext cx="2918831" cy="495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15373" y="9374301"/>
            <a:ext cx="2918831" cy="495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695C4D-9335-43FB-99C5-B9AB722AE7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2216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0E5748-41B3-46DE-9190-8AE1BB3070CB}" type="datetimeFigureOut">
              <a:rPr lang="ru-RU" smtClean="0"/>
              <a:t>27.05.2020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1233488"/>
            <a:ext cx="5919787" cy="3330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3100" y="4749800"/>
            <a:ext cx="5389563" cy="38862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374188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14763" y="9374188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C3B380-8B1A-487C-8AD4-7F43E0656F2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5599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Подготовка данных – очень важный этап в интеллектуальном анализе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4259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Моя программа, а не тот же </a:t>
            </a:r>
            <a:r>
              <a:rPr lang="en-US" dirty="0"/>
              <a:t>RM – </a:t>
            </a:r>
            <a:r>
              <a:rPr lang="ru-RU" dirty="0"/>
              <a:t>точная настройка, независимость от других систем обработки или анализа, не требуется оплата</a:t>
            </a:r>
          </a:p>
          <a:p>
            <a:r>
              <a:rPr lang="ru-RU" dirty="0"/>
              <a:t>Добиться и заполнения и объединения другие обычно не делают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9740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2514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Преимущество : пропуски заполняются верными данными. Альтернатива – усреднение/генерация.</a:t>
            </a:r>
          </a:p>
          <a:p>
            <a:r>
              <a:rPr lang="ru-RU" dirty="0"/>
              <a:t>Также на этом этапе можно добавить проверки (срок годности или наличие разрешения)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414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Условия могут быть настроены и расширены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5778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Мини библиотека для обработки + отдельные классы для генерации данных и тестирования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3767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Коротко про </a:t>
            </a:r>
            <a:r>
              <a:rPr lang="en-US" dirty="0"/>
              <a:t>RapidMiner</a:t>
            </a:r>
            <a:endParaRPr lang="ru-RU" dirty="0"/>
          </a:p>
          <a:p>
            <a:r>
              <a:rPr lang="ru-RU" dirty="0"/>
              <a:t>Поиск нарушений - Задача классификации – строим дерево решений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3512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986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839788" y="4120532"/>
            <a:ext cx="10514011" cy="903855"/>
          </a:xfrm>
        </p:spPr>
        <p:txBody>
          <a:bodyPr anchor="ctr">
            <a:normAutofit/>
          </a:bodyPr>
          <a:lstStyle>
            <a:lvl1pPr algn="l">
              <a:defRPr sz="4800"/>
            </a:lvl1pPr>
          </a:lstStyle>
          <a:p>
            <a:r>
              <a:rPr lang="ru-RU" dirty="0"/>
              <a:t>Название</a:t>
            </a: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2" hasCustomPrompt="1"/>
          </p:nvPr>
        </p:nvSpPr>
        <p:spPr>
          <a:xfrm>
            <a:off x="839788" y="5141912"/>
            <a:ext cx="10514012" cy="987117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Текст 14"/>
          <p:cNvSpPr>
            <a:spLocks noGrp="1"/>
          </p:cNvSpPr>
          <p:nvPr>
            <p:ph type="body" sz="quarter" idx="13" hasCustomPrompt="1"/>
          </p:nvPr>
        </p:nvSpPr>
        <p:spPr>
          <a:xfrm>
            <a:off x="839788" y="3537012"/>
            <a:ext cx="10514012" cy="465994"/>
          </a:xfrm>
        </p:spPr>
        <p:txBody>
          <a:bodyPr anchor="b"/>
          <a:lstStyle>
            <a:lvl1pPr marL="0" indent="0">
              <a:buNone/>
              <a:defRPr baseline="0"/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</p:spTree>
    <p:extLst>
      <p:ext uri="{BB962C8B-B14F-4D97-AF65-F5344CB8AC3E}">
        <p14:creationId xmlns:p14="http://schemas.microsoft.com/office/powerpoint/2010/main" val="2923370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7375" y="1448978"/>
            <a:ext cx="11017250" cy="468005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6356350"/>
            <a:ext cx="7908925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3998774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554705"/>
            <a:ext cx="8023225" cy="72005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587374" y="1448978"/>
            <a:ext cx="5364609" cy="468005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40016" y="1448978"/>
            <a:ext cx="5356142" cy="468005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6356350"/>
            <a:ext cx="7908925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2734006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заголовка и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4" y="548968"/>
            <a:ext cx="8023225" cy="72005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75341" y="1496342"/>
            <a:ext cx="5364609" cy="90075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87374" y="2405958"/>
            <a:ext cx="5364610" cy="37230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240016" y="1505202"/>
            <a:ext cx="5347675" cy="90075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40016" y="2405958"/>
            <a:ext cx="5347676" cy="37230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6356350"/>
            <a:ext cx="7908925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3015726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97430" y="545939"/>
            <a:ext cx="8013170" cy="725347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59896" y="1448979"/>
            <a:ext cx="6444729" cy="46800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97430" y="1448978"/>
            <a:ext cx="4274434" cy="468005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6356350"/>
            <a:ext cx="7908925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3769671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557954"/>
            <a:ext cx="8023225" cy="72005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59896" y="1448978"/>
            <a:ext cx="6444729" cy="46800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87375" y="1448977"/>
            <a:ext cx="4284489" cy="468005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6356350"/>
            <a:ext cx="7908925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4198234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536574"/>
            <a:ext cx="7908925" cy="7321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7375" y="1448978"/>
            <a:ext cx="11017250" cy="46800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CF352-453F-4415-BDE1-2AB62F12501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1964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normalizeH="0" baseline="0">
          <a:solidFill>
            <a:srgbClr val="05336E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57">
          <p15:clr>
            <a:srgbClr val="F26B43"/>
          </p15:clr>
        </p15:guide>
        <p15:guide id="2" pos="52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39788" y="4365104"/>
            <a:ext cx="10800828" cy="903855"/>
          </a:xfrm>
        </p:spPr>
        <p:txBody>
          <a:bodyPr>
            <a:noAutofit/>
          </a:bodyPr>
          <a:lstStyle/>
          <a:p>
            <a:r>
              <a:rPr lang="ru-RU" sz="2800" dirty="0"/>
              <a:t>Обработка данных </a:t>
            </a:r>
            <a:br>
              <a:rPr lang="ru-RU" sz="2800" dirty="0"/>
            </a:br>
            <a:r>
              <a:rPr lang="ru-RU" sz="2800" dirty="0"/>
              <a:t>в разнородных системах мониторинга </a:t>
            </a:r>
            <a:br>
              <a:rPr lang="ru-RU" sz="2800" dirty="0"/>
            </a:br>
            <a:r>
              <a:rPr lang="ru-RU" sz="2800" dirty="0"/>
              <a:t>с использованием дополнительных учетных систем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3"/>
          </p:nvPr>
        </p:nvSpPr>
        <p:spPr>
          <a:xfrm>
            <a:off x="839788" y="3173218"/>
            <a:ext cx="10514012" cy="903854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Группа 4307</a:t>
            </a:r>
          </a:p>
          <a:p>
            <a:r>
              <a:rPr lang="ru-RU" dirty="0"/>
              <a:t>Кучинский Константин</a:t>
            </a:r>
          </a:p>
        </p:txBody>
      </p:sp>
      <p:sp>
        <p:nvSpPr>
          <p:cNvPr id="5" name="Текст 2">
            <a:extLst>
              <a:ext uri="{FF2B5EF4-FFF2-40B4-BE49-F238E27FC236}">
                <a16:creationId xmlns:a16="http://schemas.microsoft.com/office/drawing/2014/main" id="{9726787F-39F8-4C92-9ADE-070D61C1CD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9788" y="5653739"/>
            <a:ext cx="10514012" cy="511565"/>
          </a:xfrm>
        </p:spPr>
        <p:txBody>
          <a:bodyPr/>
          <a:lstStyle/>
          <a:p>
            <a:r>
              <a:rPr lang="ru-RU" dirty="0"/>
              <a:t>Руководитель: д. т. н., профессор Холод И. И.</a:t>
            </a:r>
          </a:p>
        </p:txBody>
      </p:sp>
    </p:spTree>
    <p:extLst>
      <p:ext uri="{BB962C8B-B14F-4D97-AF65-F5344CB8AC3E}">
        <p14:creationId xmlns:p14="http://schemas.microsoft.com/office/powerpoint/2010/main" val="75414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E8A8C34-66A4-4428-91CE-00C28313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10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DE0DE3C-B937-42D0-A107-7846C893C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E1BD847-8A13-4C72-95EB-B693C3F17E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3CCC5C90-0754-4416-8CB2-F903C780923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385" y="2492896"/>
            <a:ext cx="7823023" cy="1368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9F172E4-1D19-4D7A-9DD5-F17F82583EF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385" y="4558989"/>
            <a:ext cx="7697424" cy="153430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9BA923D9-F2BE-4977-8FF8-7F2EE822208E}"/>
              </a:ext>
            </a:extLst>
          </p:cNvPr>
          <p:cNvSpPr/>
          <p:nvPr/>
        </p:nvSpPr>
        <p:spPr>
          <a:xfrm>
            <a:off x="587374" y="1484784"/>
            <a:ext cx="9397057" cy="3060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ru-RU" sz="2800" dirty="0">
                <a:solidFill>
                  <a:srgbClr val="05336E"/>
                </a:solidFill>
              </a:rPr>
              <a:t>Точность построения модели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rgbClr val="05336E"/>
                </a:solidFill>
              </a:rPr>
              <a:t>До обработки: 6</a:t>
            </a:r>
            <a:r>
              <a:rPr lang="en-US" sz="2800" dirty="0">
                <a:solidFill>
                  <a:srgbClr val="05336E"/>
                </a:solidFill>
              </a:rPr>
              <a:t>2</a:t>
            </a:r>
            <a:r>
              <a:rPr lang="ru-RU" sz="2800" dirty="0">
                <a:solidFill>
                  <a:srgbClr val="05336E"/>
                </a:solidFill>
              </a:rPr>
              <a:t>%</a:t>
            </a:r>
            <a:r>
              <a:rPr lang="en-US" sz="2800" dirty="0">
                <a:solidFill>
                  <a:srgbClr val="05336E"/>
                </a:solidFill>
              </a:rPr>
              <a:t> 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5336E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5336E"/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</a:pPr>
            <a:endParaRPr lang="en-US" sz="2800" dirty="0">
              <a:solidFill>
                <a:srgbClr val="05336E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rgbClr val="05336E"/>
                </a:solidFill>
              </a:rPr>
              <a:t>После обработки 83%</a:t>
            </a:r>
          </a:p>
        </p:txBody>
      </p:sp>
    </p:spTree>
    <p:extLst>
      <p:ext uri="{BB962C8B-B14F-4D97-AF65-F5344CB8AC3E}">
        <p14:creationId xmlns:p14="http://schemas.microsoft.com/office/powerpoint/2010/main" val="2348226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394FA8F2-9126-42DF-BEE0-CD8972CAD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375" y="1448978"/>
            <a:ext cx="10045129" cy="4680052"/>
          </a:xfrm>
        </p:spPr>
        <p:txBody>
          <a:bodyPr>
            <a:normAutofit/>
          </a:bodyPr>
          <a:lstStyle/>
          <a:p>
            <a:r>
              <a:rPr lang="ru-RU" dirty="0"/>
              <a:t>Разработанный метод обработки увеличил точность и скорость дальнейшего анализа данных: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/>
              <a:t>Уменьшено количество записей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/>
              <a:t>Уменьшено количество пропущенных значений</a:t>
            </a:r>
          </a:p>
          <a:p>
            <a:r>
              <a:rPr lang="ru-RU" dirty="0"/>
              <a:t>Сделана программная реализация метода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/>
              <a:t>Возможность настройки параметров обработки </a:t>
            </a:r>
          </a:p>
          <a:p>
            <a:pPr marL="457200" lvl="1" indent="0">
              <a:buNone/>
            </a:pPr>
            <a:r>
              <a:rPr lang="ru-RU" dirty="0"/>
              <a:t>под конкретное применение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/>
              <a:t>Прострой интерфейс</a:t>
            </a:r>
          </a:p>
          <a:p>
            <a:r>
              <a:rPr lang="ru-RU" dirty="0"/>
              <a:t>Программа занесена в государственный реестр 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E1721AB-7EC6-4E0C-A2D8-E6B60549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11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2F493AD-A13C-43BC-9F43-CF2F1BA8D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B8DD21C-110B-4ACC-9FA0-C5AA8853ED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2481785-9700-472E-83A4-7AF5827804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0800" y="2564904"/>
            <a:ext cx="2754098" cy="356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47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Цель работы: Подготовка разнородных данных от систем мониторинга к интеллектуальному анализу</a:t>
            </a:r>
          </a:p>
          <a:p>
            <a:pPr marL="0" indent="0">
              <a:buNone/>
            </a:pPr>
            <a:r>
              <a:rPr lang="ru-RU" dirty="0"/>
              <a:t>Основные задачи:</a:t>
            </a:r>
          </a:p>
          <a:p>
            <a:r>
              <a:rPr lang="ru-RU" dirty="0"/>
              <a:t>Разработать метод обработки данных</a:t>
            </a:r>
          </a:p>
          <a:p>
            <a:r>
              <a:rPr lang="ru-RU" dirty="0"/>
              <a:t>Усовершенствовать обработку, используя дополнительные учётные системы</a:t>
            </a:r>
          </a:p>
          <a:p>
            <a:r>
              <a:rPr lang="ru-RU" dirty="0"/>
              <a:t>Создать программную реализацию метода обработки данных</a:t>
            </a:r>
          </a:p>
          <a:p>
            <a:r>
              <a:rPr lang="ru-RU" dirty="0"/>
              <a:t>Провести эксперименты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Цели и задачи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4182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DB93B34E-B878-4CB5-A90D-1FAAA14F9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Мониторинг производственных процессов и выявление в нем возможных нарушений</a:t>
            </a:r>
          </a:p>
          <a:p>
            <a:r>
              <a:rPr lang="ru-RU" dirty="0"/>
              <a:t>Системы управления траффиком</a:t>
            </a:r>
          </a:p>
          <a:p>
            <a:r>
              <a:rPr lang="ru-RU" dirty="0"/>
              <a:t>Развитие интернета вещей</a:t>
            </a:r>
          </a:p>
          <a:p>
            <a:r>
              <a:rPr lang="ru-RU" dirty="0"/>
              <a:t>Повышение эффективности обработки </a:t>
            </a:r>
            <a:r>
              <a:rPr lang="ru-RU" dirty="0" err="1"/>
              <a:t>Big</a:t>
            </a:r>
            <a:r>
              <a:rPr lang="ru-RU" dirty="0"/>
              <a:t> </a:t>
            </a:r>
            <a:r>
              <a:rPr lang="ru-RU" dirty="0" err="1"/>
              <a:t>Data</a:t>
            </a:r>
            <a:endParaRPr lang="ru-RU" dirty="0"/>
          </a:p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B898FE7-5704-4E27-9CFB-10244AE73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3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82DC41F4-D291-4E96-AFF3-54E872F42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8446CB5-871F-4728-8CCD-7018556E15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733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DBFC683-DECB-4647-BD05-2BFE68D9C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Несколько записей, поступивших от разных источников, могут относиться к одному и тому же событию</a:t>
            </a:r>
          </a:p>
          <a:p>
            <a:r>
              <a:rPr lang="ru-RU" dirty="0"/>
              <a:t>Учётные базы данных, как правило, предназначены для хранения и обычно не используются для анализа данных</a:t>
            </a:r>
          </a:p>
          <a:p>
            <a:r>
              <a:rPr lang="ru-RU" dirty="0"/>
              <a:t>Данные от разных типов источников имеют разный формат и разный состав атрибутов</a:t>
            </a:r>
          </a:p>
          <a:p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0EA9E98-486E-4306-97D1-E5BB43638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4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37BFDF0-FD3E-445D-A643-D720DF583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Проблемы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258DB32-6926-41CC-9A37-5195706669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1648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5D2D742D-8F76-431F-A0D6-DF3C6D99F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Процесс проходит в два этапа: подготовка и обработка</a:t>
            </a:r>
            <a:r>
              <a:rPr lang="en-GB" dirty="0"/>
              <a:t>.</a:t>
            </a:r>
            <a:endParaRPr lang="ru-RU" dirty="0"/>
          </a:p>
          <a:p>
            <a:r>
              <a:rPr lang="ru-RU" dirty="0"/>
              <a:t>Подготовка - создание общей схемы интегрируемых данных </a:t>
            </a:r>
            <a:r>
              <a:rPr lang="en-GB" dirty="0"/>
              <a:t>и </a:t>
            </a:r>
            <a:r>
              <a:rPr lang="ru-RU" dirty="0"/>
              <a:t>заполнение недостающих значений в показаниях на основе сведений из дополнительных учётных систем.</a:t>
            </a:r>
            <a:r>
              <a:rPr lang="en-GB" dirty="0"/>
              <a:t> </a:t>
            </a:r>
            <a:endParaRPr lang="ru-RU" dirty="0"/>
          </a:p>
          <a:p>
            <a:r>
              <a:rPr lang="ru-RU" dirty="0"/>
              <a:t>Обработка - объединение информации об одном событии, поступившей от разных устройств</a:t>
            </a:r>
            <a:r>
              <a:rPr lang="en-US" dirty="0"/>
              <a:t> </a:t>
            </a:r>
            <a:r>
              <a:rPr lang="ru-RU" dirty="0"/>
              <a:t>в соответствии с рядом настраиваемых критериев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D3DAD42-7EC3-48D2-B7A6-CC5C98458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5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C50DC1D-65D6-4824-AEED-1CC887029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обработки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3394EE8-2DDF-4E38-9E28-3312B23EF7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14837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>
            <a:extLst>
              <a:ext uri="{FF2B5EF4-FFF2-40B4-BE49-F238E27FC236}">
                <a16:creationId xmlns:a16="http://schemas.microsoft.com/office/drawing/2014/main" id="{8F9EB5AD-1AF1-4004-99F3-BD79A9C60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301" y="4653136"/>
            <a:ext cx="900138" cy="900138"/>
          </a:xfr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732A744-5B55-4FB5-97AC-E5A7454DC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6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1D0D41F-3814-4A4A-BF6F-6E53BDC89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Дополнительные учетные системы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B729ED-0664-4E03-9297-68192DD947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E4E48FF-B889-4DAA-A8C4-EA55AC098C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642" y="4964927"/>
            <a:ext cx="4724454" cy="24317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ED03620-AA9A-4733-BC91-0F8C70CF68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4720"/>
          <a:stretch/>
        </p:blipFill>
        <p:spPr>
          <a:xfrm>
            <a:off x="506861" y="2849822"/>
            <a:ext cx="4869059" cy="48808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262EBF9-25BE-43AF-A3C2-E9290E7E30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3787"/>
          <a:stretch/>
        </p:blipFill>
        <p:spPr>
          <a:xfrm>
            <a:off x="6816080" y="2870313"/>
            <a:ext cx="4724454" cy="447110"/>
          </a:xfrm>
          <a:prstGeom prst="rect">
            <a:avLst/>
          </a:prstGeom>
        </p:spPr>
      </p:pic>
      <p:sp>
        <p:nvSpPr>
          <p:cNvPr id="12" name="Стрелка: вправо 11">
            <a:extLst>
              <a:ext uri="{FF2B5EF4-FFF2-40B4-BE49-F238E27FC236}">
                <a16:creationId xmlns:a16="http://schemas.microsoft.com/office/drawing/2014/main" id="{40321FC4-2452-49B1-8EB3-937649A7C5E6}"/>
              </a:ext>
            </a:extLst>
          </p:cNvPr>
          <p:cNvSpPr/>
          <p:nvPr/>
        </p:nvSpPr>
        <p:spPr>
          <a:xfrm>
            <a:off x="5546863" y="3009811"/>
            <a:ext cx="1053193" cy="168113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6CE3ACF5-2AF3-4AA8-A170-84AC53232EF5}"/>
              </a:ext>
            </a:extLst>
          </p:cNvPr>
          <p:cNvCxnSpPr>
            <a:cxnSpLocks/>
          </p:cNvCxnSpPr>
          <p:nvPr/>
        </p:nvCxnSpPr>
        <p:spPr>
          <a:xfrm flipH="1" flipV="1">
            <a:off x="1183302" y="3429000"/>
            <a:ext cx="1600330" cy="13681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Объект 1">
            <a:extLst>
              <a:ext uri="{FF2B5EF4-FFF2-40B4-BE49-F238E27FC236}">
                <a16:creationId xmlns:a16="http://schemas.microsoft.com/office/drawing/2014/main" id="{FEE82545-DF55-454A-829E-27D8123BC002}"/>
              </a:ext>
            </a:extLst>
          </p:cNvPr>
          <p:cNvSpPr txBox="1">
            <a:spLocks/>
          </p:cNvSpPr>
          <p:nvPr/>
        </p:nvSpPr>
        <p:spPr>
          <a:xfrm>
            <a:off x="587375" y="1448978"/>
            <a:ext cx="11017250" cy="46800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5336E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5336E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5336E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5336E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5336E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Заполнение пропущенных значений информацией из базы данных</a:t>
            </a:r>
          </a:p>
          <a:p>
            <a:r>
              <a:rPr lang="ru-RU" dirty="0"/>
              <a:t>Выполнение необходимых проверок </a:t>
            </a: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E284230F-6705-4EFC-A0F2-5A0C68C4EE36}"/>
              </a:ext>
            </a:extLst>
          </p:cNvPr>
          <p:cNvCxnSpPr>
            <a:cxnSpLocks/>
          </p:cNvCxnSpPr>
          <p:nvPr/>
        </p:nvCxnSpPr>
        <p:spPr>
          <a:xfrm>
            <a:off x="2587343" y="3530656"/>
            <a:ext cx="1584432" cy="1344162"/>
          </a:xfrm>
          <a:prstGeom prst="straightConnector1">
            <a:avLst/>
          </a:prstGeom>
          <a:ln w="19050">
            <a:solidFill>
              <a:srgbClr val="05336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60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>
            <a:extLst>
              <a:ext uri="{FF2B5EF4-FFF2-40B4-BE49-F238E27FC236}">
                <a16:creationId xmlns:a16="http://schemas.microsoft.com/office/drawing/2014/main" id="{57A3D192-8C3B-4305-8EED-661788EA8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3134534"/>
            <a:ext cx="5170392" cy="2886754"/>
          </a:xfrm>
          <a:ln w="9525">
            <a:solidFill>
              <a:schemeClr val="tx1"/>
            </a:solidFill>
          </a:ln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5114018-81E0-45A7-A0CC-4D286190C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7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734E5CA-4FCB-4B5A-A7BD-F4B80170D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Объединение записей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B9331C6-5634-42B1-BB9A-0C57053F98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73F8CC4-1FB8-45AC-A626-580020A951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071" y="3641033"/>
            <a:ext cx="5170392" cy="1873755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8" name="Стрелка: вправо 7">
            <a:extLst>
              <a:ext uri="{FF2B5EF4-FFF2-40B4-BE49-F238E27FC236}">
                <a16:creationId xmlns:a16="http://schemas.microsoft.com/office/drawing/2014/main" id="{A16C44B7-7871-481A-BAD0-8DA0F76EB3C1}"/>
              </a:ext>
            </a:extLst>
          </p:cNvPr>
          <p:cNvSpPr/>
          <p:nvPr/>
        </p:nvSpPr>
        <p:spPr>
          <a:xfrm>
            <a:off x="5861993" y="4526863"/>
            <a:ext cx="779347" cy="124401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Объект 1">
            <a:extLst>
              <a:ext uri="{FF2B5EF4-FFF2-40B4-BE49-F238E27FC236}">
                <a16:creationId xmlns:a16="http://schemas.microsoft.com/office/drawing/2014/main" id="{FCDD6187-E70B-43C0-8E65-B0DD29C20DA0}"/>
              </a:ext>
            </a:extLst>
          </p:cNvPr>
          <p:cNvSpPr txBox="1">
            <a:spLocks/>
          </p:cNvSpPr>
          <p:nvPr/>
        </p:nvSpPr>
        <p:spPr>
          <a:xfrm>
            <a:off x="587375" y="1448977"/>
            <a:ext cx="11017250" cy="16199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5336E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5336E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5336E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5336E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5336E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Условия объединения записей об одном событии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/>
              <a:t>Совпадение идентификаторов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/>
              <a:t>Разница во времени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/>
              <a:t>Одна группа регистрирующих устройств</a:t>
            </a:r>
          </a:p>
        </p:txBody>
      </p:sp>
    </p:spTree>
    <p:extLst>
      <p:ext uri="{BB962C8B-B14F-4D97-AF65-F5344CB8AC3E}">
        <p14:creationId xmlns:p14="http://schemas.microsoft.com/office/powerpoint/2010/main" val="3021679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73EE230-07E9-4405-B9D3-FC18854C8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Программная реализация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F2A6E531-FEC5-4192-9080-417E706F7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5341" y="1496342"/>
            <a:ext cx="5364609" cy="900756"/>
          </a:xfrm>
        </p:spPr>
        <p:txBody>
          <a:bodyPr/>
          <a:lstStyle/>
          <a:p>
            <a:r>
              <a:rPr lang="ru-RU" dirty="0"/>
              <a:t>Диаграмма классов</a:t>
            </a:r>
          </a:p>
        </p:txBody>
      </p:sp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FC6C6773-6917-4D33-9E91-C4DAD4E9980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48" y="2624418"/>
            <a:ext cx="5004569" cy="2916675"/>
          </a:xfrm>
        </p:spPr>
      </p:pic>
      <p:sp>
        <p:nvSpPr>
          <p:cNvPr id="9" name="Текст 8">
            <a:extLst>
              <a:ext uri="{FF2B5EF4-FFF2-40B4-BE49-F238E27FC236}">
                <a16:creationId xmlns:a16="http://schemas.microsoft.com/office/drawing/2014/main" id="{2E466B0D-F548-4208-B0F9-12569311C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0016" y="1505202"/>
            <a:ext cx="5347675" cy="900756"/>
          </a:xfrm>
        </p:spPr>
        <p:txBody>
          <a:bodyPr/>
          <a:lstStyle/>
          <a:p>
            <a:r>
              <a:rPr lang="ru-RU" dirty="0"/>
              <a:t>Пользовательский интерфейс</a:t>
            </a: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7C98E908-3297-4E40-BFB2-FEA026F0D8C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984" y="2642138"/>
            <a:ext cx="5776376" cy="2768217"/>
          </a:xfr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C07FCC3-5174-450E-9A92-7E47594F9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8</a:t>
            </a:fld>
            <a:endParaRPr lang="ru-RU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844ADE4C-9A33-4005-8DF6-3ADE64B653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0357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754593-5713-47E0-A0D2-86BDAB477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t>9</a:t>
            </a:fld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32BBF5F-A19D-44B8-9DAE-F3AC7A42E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Построение модели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E6387E9-5D6B-48F7-ABAE-6D19CFC495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380F49A1-BCBF-4FA0-BCDF-705447CC76D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942" y="1536288"/>
            <a:ext cx="7473203" cy="2067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B3440AE-189B-4D9E-89C8-372182E7EDB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941" y="3924785"/>
            <a:ext cx="7473203" cy="110358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D480895-9188-4D82-9BB1-259F9942C403}"/>
              </a:ext>
            </a:extLst>
          </p:cNvPr>
          <p:cNvSpPr/>
          <p:nvPr/>
        </p:nvSpPr>
        <p:spPr>
          <a:xfrm>
            <a:off x="592305" y="1633268"/>
            <a:ext cx="4063535" cy="3319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ru-RU" sz="2800" dirty="0">
                <a:solidFill>
                  <a:srgbClr val="05336E"/>
                </a:solidFill>
              </a:rPr>
              <a:t>Платформа </a:t>
            </a:r>
            <a:r>
              <a:rPr lang="en-US" sz="2800" dirty="0">
                <a:solidFill>
                  <a:srgbClr val="05336E"/>
                </a:solidFill>
              </a:rPr>
              <a:t>RapidMiner 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rgbClr val="05336E"/>
                </a:solidFill>
              </a:rPr>
              <a:t>Построена модель дерева решений</a:t>
            </a:r>
            <a:endParaRPr lang="en-US" sz="2800" dirty="0">
              <a:solidFill>
                <a:srgbClr val="05336E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ru-RU" sz="2800" dirty="0">
              <a:solidFill>
                <a:srgbClr val="05336E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rgbClr val="05336E"/>
                </a:solidFill>
              </a:rPr>
              <a:t>Применение кросс-валидации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ru-RU" sz="2800" dirty="0">
              <a:solidFill>
                <a:srgbClr val="05336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364069"/>
      </p:ext>
    </p:extLst>
  </p:cSld>
  <p:clrMapOvr>
    <a:masterClrMapping/>
  </p:clrMapOvr>
</p:sld>
</file>

<file path=ppt/theme/theme1.xml><?xml version="1.0" encoding="utf-8"?>
<a:theme xmlns:a="http://schemas.openxmlformats.org/drawingml/2006/main" name="Corp_theme_large">
  <a:themeElements>
    <a:clrScheme name="corp_colors">
      <a:dk1>
        <a:srgbClr val="05336E"/>
      </a:dk1>
      <a:lt1>
        <a:srgbClr val="FFFFFF"/>
      </a:lt1>
      <a:dk2>
        <a:srgbClr val="05336E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C490AA"/>
      </a:hlink>
      <a:folHlink>
        <a:srgbClr val="954F72"/>
      </a:folHlink>
    </a:clrScheme>
    <a:fontScheme name="Corp_fonts">
      <a:majorFont>
        <a:latin typeface="PT Sans Bold"/>
        <a:ea typeface=""/>
        <a:cs typeface=""/>
      </a:majorFont>
      <a:minorFont>
        <a:latin typeface="PT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template_work v2.3.potx" id="{8F0CA493-AA7E-4FE4-9EB1-F02D0CB9AB48}" vid="{04B4EA70-5B27-4AEC-932D-979DC0A18806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Presentation_template_work_v2_3</Template>
  <TotalTime>3107</TotalTime>
  <Words>388</Words>
  <Application>Microsoft Office PowerPoint</Application>
  <PresentationFormat>Широкоэкранный</PresentationFormat>
  <Paragraphs>83</Paragraphs>
  <Slides>11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PT Sans</vt:lpstr>
      <vt:lpstr>Wingdings</vt:lpstr>
      <vt:lpstr>Arial</vt:lpstr>
      <vt:lpstr>Calibri</vt:lpstr>
      <vt:lpstr>PT Sans Bold</vt:lpstr>
      <vt:lpstr>Corp_theme_large</vt:lpstr>
      <vt:lpstr>Обработка данных  в разнородных системах мониторинга  с использованием дополнительных учетных систем</vt:lpstr>
      <vt:lpstr>Цели и задачи</vt:lpstr>
      <vt:lpstr>Актуальность</vt:lpstr>
      <vt:lpstr>Проблемы</vt:lpstr>
      <vt:lpstr>Метод обработки</vt:lpstr>
      <vt:lpstr>Дополнительные учетные системы</vt:lpstr>
      <vt:lpstr>Объединение записей</vt:lpstr>
      <vt:lpstr>Программная реализация</vt:lpstr>
      <vt:lpstr>Построение модели</vt:lpstr>
      <vt:lpstr>результаты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Константин Кучинский</dc:creator>
  <cp:lastModifiedBy>Константин Кучинский</cp:lastModifiedBy>
  <cp:revision>39</cp:revision>
  <cp:lastPrinted>2018-07-23T12:58:38Z</cp:lastPrinted>
  <dcterms:created xsi:type="dcterms:W3CDTF">2020-05-24T13:36:31Z</dcterms:created>
  <dcterms:modified xsi:type="dcterms:W3CDTF">2020-05-27T10:43:18Z</dcterms:modified>
</cp:coreProperties>
</file>

<file path=docProps/thumbnail.jpeg>
</file>